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700" r:id="rId3"/>
  </p:sldMasterIdLst>
  <p:notesMasterIdLst>
    <p:notesMasterId r:id="rId26"/>
  </p:notesMasterIdLst>
  <p:sldIdLst>
    <p:sldId id="277" r:id="rId4"/>
    <p:sldId id="278" r:id="rId5"/>
    <p:sldId id="276" r:id="rId6"/>
    <p:sldId id="256" r:id="rId7"/>
    <p:sldId id="258" r:id="rId8"/>
    <p:sldId id="279" r:id="rId9"/>
    <p:sldId id="280" r:id="rId10"/>
    <p:sldId id="281" r:id="rId11"/>
    <p:sldId id="262" r:id="rId12"/>
    <p:sldId id="267" r:id="rId13"/>
    <p:sldId id="263" r:id="rId14"/>
    <p:sldId id="265" r:id="rId15"/>
    <p:sldId id="272" r:id="rId16"/>
    <p:sldId id="268" r:id="rId17"/>
    <p:sldId id="269" r:id="rId18"/>
    <p:sldId id="273" r:id="rId19"/>
    <p:sldId id="274" r:id="rId20"/>
    <p:sldId id="275" r:id="rId21"/>
    <p:sldId id="270" r:id="rId22"/>
    <p:sldId id="261" r:id="rId23"/>
    <p:sldId id="271" r:id="rId24"/>
    <p:sldId id="26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onstantia"/>
              </a:rPr>
              <a:t>Для перемещения страницы щёлкните мышью</a:t>
            </a: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610AE54-3E1B-47DB-9AD8-84619468BD57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738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BDDC3BB-38F3-4CED-95A7-6E33333FFAD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4236480"/>
            <a:ext cx="403812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197028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526480" y="4236480"/>
            <a:ext cx="197028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299960" cy="2115000"/>
          </a:xfrm>
          <a:prstGeom prst="rect">
            <a:avLst/>
          </a:prstGeom>
        </p:spPr>
        <p:txBody>
          <a:bodyPr lIns="0" tIns="0" rIns="0" bIns="0">
            <a:normAutofit fontScale="50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822680" y="1920240"/>
            <a:ext cx="1299960" cy="2115000"/>
          </a:xfrm>
          <a:prstGeom prst="rect">
            <a:avLst/>
          </a:prstGeom>
        </p:spPr>
        <p:txBody>
          <a:bodyPr lIns="0" tIns="0" rIns="0" bIns="0">
            <a:normAutofit fontScale="50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3187800" y="1920240"/>
            <a:ext cx="1299960" cy="2115000"/>
          </a:xfrm>
          <a:prstGeom prst="rect">
            <a:avLst/>
          </a:prstGeom>
        </p:spPr>
        <p:txBody>
          <a:bodyPr lIns="0" tIns="0" rIns="0" bIns="0">
            <a:normAutofit fontScale="50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4236480"/>
            <a:ext cx="1299960" cy="2115000"/>
          </a:xfrm>
          <a:prstGeom prst="rect">
            <a:avLst/>
          </a:prstGeom>
        </p:spPr>
        <p:txBody>
          <a:bodyPr lIns="0" tIns="0" rIns="0" bIns="0">
            <a:normAutofit fontScale="50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1822680" y="4236480"/>
            <a:ext cx="1299960" cy="2115000"/>
          </a:xfrm>
          <a:prstGeom prst="rect">
            <a:avLst/>
          </a:prstGeom>
        </p:spPr>
        <p:txBody>
          <a:bodyPr lIns="0" tIns="0" rIns="0" bIns="0">
            <a:normAutofit fontScale="50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3187800" y="4236480"/>
            <a:ext cx="1299960" cy="2115000"/>
          </a:xfrm>
          <a:prstGeom prst="rect">
            <a:avLst/>
          </a:prstGeom>
        </p:spPr>
        <p:txBody>
          <a:bodyPr lIns="0" tIns="0" rIns="0" bIns="0">
            <a:normAutofit fontScale="50000"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C9D1F4A-1267-44DC-B828-A80CF7847A87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DCC425-2EDA-4C6C-876A-21DA57EB05A6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C9D1F4A-1267-44DC-B828-A80CF7847A87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DCC425-2EDA-4C6C-876A-21DA57EB05A6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C9D1F4A-1267-44DC-B828-A80CF7847A87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DCC425-2EDA-4C6C-876A-21DA57EB05A6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C9D1F4A-1267-44DC-B828-A80CF7847A87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DCC425-2EDA-4C6C-876A-21DA57EB05A6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C9D1F4A-1267-44DC-B828-A80CF7847A87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DCC425-2EDA-4C6C-876A-21DA57EB05A6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C9D1F4A-1267-44DC-B828-A80CF7847A87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DCC425-2EDA-4C6C-876A-21DA57EB05A6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C9D1F4A-1267-44DC-B828-A80CF7847A87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DCC425-2EDA-4C6C-876A-21DA57EB05A6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C9D1F4A-1267-44DC-B828-A80CF7847A87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3DCC425-2EDA-4C6C-876A-21DA57EB05A6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C9D1F4A-1267-44DC-B828-A80CF7847A87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DCC425-2EDA-4C6C-876A-21DA57EB05A6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C9D1F4A-1267-44DC-B828-A80CF7847A87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DCC425-2EDA-4C6C-876A-21DA57EB05A6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CC9D1F4A-1267-44DC-B828-A80CF7847A87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3DCC425-2EDA-4C6C-876A-21DA57EB05A6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0BF2ED0-D402-4754-9D35-95CA4790D7EB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6EECCB4-44E4-41C6-8F8C-E5654F86104A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0BF2ED0-D402-4754-9D35-95CA4790D7EB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6EECCB4-44E4-41C6-8F8C-E5654F86104A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0BF2ED0-D402-4754-9D35-95CA4790D7EB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6EECCB4-44E4-41C6-8F8C-E5654F86104A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0BF2ED0-D402-4754-9D35-95CA4790D7EB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6EECCB4-44E4-41C6-8F8C-E5654F86104A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0BF2ED0-D402-4754-9D35-95CA4790D7EB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6EECCB4-44E4-41C6-8F8C-E5654F86104A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0BF2ED0-D402-4754-9D35-95CA4790D7EB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6EECCB4-44E4-41C6-8F8C-E5654F86104A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0BF2ED0-D402-4754-9D35-95CA4790D7EB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6EECCB4-44E4-41C6-8F8C-E5654F86104A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0BF2ED0-D402-4754-9D35-95CA4790D7EB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16EECCB4-44E4-41C6-8F8C-E5654F86104A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0BF2ED0-D402-4754-9D35-95CA4790D7EB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6EECCB4-44E4-41C6-8F8C-E5654F86104A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0BF2ED0-D402-4754-9D35-95CA4790D7EB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6EECCB4-44E4-41C6-8F8C-E5654F86104A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90BF2ED0-D402-4754-9D35-95CA4790D7EB}" type="datetime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6EECCB4-44E4-41C6-8F8C-E5654F86104A}" type="slidenum">
              <a:rPr lang="ru-RU" sz="1200" b="0" strike="noStrike" spc="-1" smtClean="0">
                <a:solidFill>
                  <a:srgbClr val="035C75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443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443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443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197028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4434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2526480" y="4236480"/>
            <a:ext cx="197028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197028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526480" y="1920240"/>
            <a:ext cx="197028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4236480"/>
            <a:ext cx="4038120" cy="2115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tIns="0" rIns="18360" bIns="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5600" b="1" strike="noStrike" spc="-1">
                <a:solidFill>
                  <a:srgbClr val="50E0EA"/>
                </a:solidFill>
                <a:latin typeface="Calibri"/>
              </a:rPr>
              <a:t>Образец заголовка</a:t>
            </a:r>
            <a:endParaRPr lang="ru-RU" sz="5600" b="0" strike="noStrike" spc="-1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C5984FD9-DFDE-46FE-A78E-95743B258C6F}" type="datetime">
              <a:rPr lang="ru-RU" sz="1200" b="0" strike="noStrike" spc="-1">
                <a:solidFill>
                  <a:srgbClr val="D1EAED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355B796F-DF66-4B88-86D8-30955594A050}" type="slidenum">
              <a:rPr lang="ru-RU" sz="1200" b="0" strike="noStrike" spc="-1">
                <a:solidFill>
                  <a:srgbClr val="D1EAED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FFFFFF"/>
                </a:solidFill>
                <a:latin typeface="Constant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C5984FD9-DFDE-46FE-A78E-95743B258C6F}" type="datetime">
              <a:rPr lang="ru-RU" sz="1200" b="0" strike="noStrike" spc="-1" smtClean="0">
                <a:solidFill>
                  <a:srgbClr val="D1EAED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55B796F-DF66-4B88-86D8-30955594A050}" type="slidenum">
              <a:rPr lang="ru-RU" sz="1200" b="0" strike="noStrike" spc="-1" smtClean="0">
                <a:solidFill>
                  <a:srgbClr val="D1EAED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C5984FD9-DFDE-46FE-A78E-95743B258C6F}" type="datetime">
              <a:rPr lang="ru-RU" sz="1200" b="0" strike="noStrike" spc="-1" smtClean="0">
                <a:solidFill>
                  <a:srgbClr val="D1EAED"/>
                </a:solidFill>
                <a:latin typeface="Constantia"/>
              </a:rPr>
              <a:t>31.03.2025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55B796F-DF66-4B88-86D8-30955594A050}" type="slidenum">
              <a:rPr lang="ru-RU" sz="1200" b="0" strike="noStrike" spc="-1" smtClean="0">
                <a:solidFill>
                  <a:srgbClr val="D1EAED"/>
                </a:solidFill>
                <a:latin typeface="Constantia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nosonradugadobr.ru/" TargetMode="External"/><Relationship Id="rId2" Type="http://schemas.openxmlformats.org/officeDocument/2006/relationships/hyperlink" Target="mailto:anosonradugadobr@yandex.ru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7.png"/><Relationship Id="rId4" Type="http://schemas.openxmlformats.org/officeDocument/2006/relationships/hyperlink" Target="https://vk.com/ano_raduga_dobroty_krasniy_sul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nosonradugadobr@yandex.ru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467544" y="2780928"/>
            <a:ext cx="8075240" cy="16527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Публичный годовой отчет </a:t>
            </a:r>
            <a:br>
              <a:rPr lang="ru-RU" sz="2000" dirty="0" smtClean="0"/>
            </a:br>
            <a:r>
              <a:rPr lang="ru-RU" sz="2000" dirty="0" smtClean="0"/>
              <a:t>о результатах деятельности</a:t>
            </a:r>
            <a:br>
              <a:rPr lang="ru-RU" sz="2000" dirty="0" smtClean="0"/>
            </a:br>
            <a:r>
              <a:rPr lang="ru-RU" sz="2000" dirty="0" smtClean="0"/>
              <a:t> АНО СОН «Радуга Доброты»</a:t>
            </a:r>
            <a:br>
              <a:rPr lang="ru-RU" sz="2000" dirty="0" smtClean="0"/>
            </a:br>
            <a:r>
              <a:rPr lang="ru-RU" sz="2000" dirty="0" smtClean="0"/>
              <a:t>за 2024 год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07827"/>
            <a:ext cx="6768752" cy="1142640"/>
          </a:xfrm>
        </p:spPr>
        <p:txBody>
          <a:bodyPr/>
          <a:lstStyle/>
          <a:p>
            <a:pPr algn="ctr"/>
            <a:r>
              <a:rPr lang="ru-RU" b="1" dirty="0" smtClean="0"/>
              <a:t>Автономная некоммерческая организация социального обслуживания населения </a:t>
            </a:r>
            <a:br>
              <a:rPr lang="ru-RU" b="1" dirty="0" smtClean="0"/>
            </a:br>
            <a:r>
              <a:rPr lang="ru-RU" b="1" dirty="0" smtClean="0"/>
              <a:t>«Радуга Доброты» г. Красный Сулин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" y="5892"/>
            <a:ext cx="13112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4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530374" y="260648"/>
            <a:ext cx="8229240" cy="57132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onstantia"/>
              </a:rPr>
              <a:t>6.Волонтерские акции</a:t>
            </a:r>
          </a:p>
        </p:txBody>
      </p:sp>
      <p:sp>
        <p:nvSpPr>
          <p:cNvPr id="188" name="TextShape 2"/>
          <p:cNvSpPr txBox="1"/>
          <p:nvPr/>
        </p:nvSpPr>
        <p:spPr>
          <a:xfrm>
            <a:off x="385200" y="1119960"/>
            <a:ext cx="8229240" cy="55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ru-RU" sz="2600" b="0" strike="noStrike" spc="-1">
                <a:solidFill>
                  <a:srgbClr val="000000"/>
                </a:solidFill>
                <a:latin typeface="Constantia"/>
              </a:rPr>
              <a:t>Возложение цветов</a:t>
            </a:r>
          </a:p>
        </p:txBody>
      </p:sp>
      <p:pic>
        <p:nvPicPr>
          <p:cNvPr id="4098" name="Picture 2" descr="C:\Users\Master\Desktop\Р Д ВК 2024\fwSQ7njXe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688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ster\Desktop\Р Д ВК 2024\j2Z4feGKGG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00" y="4198916"/>
            <a:ext cx="3253949" cy="24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ster\Desktop\Р Д ВК 2024\0mSbuMwLeV-s6dxrQhBLKPRttObluuF72JifDGCtwwqUUZEs-ImGLljkQ_OQtEMBQaj2xnbdeaxDUyYIsszSWG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88163"/>
            <a:ext cx="3347670" cy="25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ster\Desktop\Р Д ВК 2024\8CZV89mF9nK2Cr_y5w-rntuP3iYp5O6NauIWz8eZvRsofMqOEN_qNr8kqCWR8OqWgsKvbFUAY7lmHvz4_bEbA1b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85229"/>
            <a:ext cx="3213340" cy="24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40670" y="295740"/>
            <a:ext cx="8229240" cy="64980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pc="-1" dirty="0">
                <a:solidFill>
                  <a:srgbClr val="000000"/>
                </a:solidFill>
                <a:latin typeface="Constantia"/>
              </a:rPr>
              <a:t>6.Волонтерские акции</a:t>
            </a:r>
          </a:p>
        </p:txBody>
      </p:sp>
      <p:sp>
        <p:nvSpPr>
          <p:cNvPr id="171" name="TextShape 2"/>
          <p:cNvSpPr txBox="1"/>
          <p:nvPr/>
        </p:nvSpPr>
        <p:spPr>
          <a:xfrm>
            <a:off x="505800" y="4797152"/>
            <a:ext cx="8218800" cy="19143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88500" lnSpcReduction="20000"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ru-RU" sz="2600" spc="-1" dirty="0" smtClean="0">
                <a:solidFill>
                  <a:srgbClr val="000000"/>
                </a:solidFill>
                <a:latin typeface="Constantia"/>
              </a:rPr>
              <a:t>Акция «Нет незабытых могил».</a:t>
            </a:r>
          </a:p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ru-RU" sz="2600" spc="-1" dirty="0" smtClean="0">
                <a:solidFill>
                  <a:srgbClr val="000000"/>
                </a:solidFill>
                <a:latin typeface="Constantia"/>
              </a:rPr>
              <a:t>Социальные </a:t>
            </a:r>
            <a:r>
              <a:rPr lang="ru-RU" sz="2600" spc="-1" dirty="0">
                <a:solidFill>
                  <a:srgbClr val="000000"/>
                </a:solidFill>
                <a:latin typeface="Constantia"/>
              </a:rPr>
              <a:t>работники АНО СОН Радуга Доброты приняли участие в акции "Нет забытых могил", приуроченная к 79 годовщине ВОВ. Мы на протяжении нескольких лет занимаемся уборкой </a:t>
            </a:r>
            <a:r>
              <a:rPr lang="ru-RU" sz="2600" spc="-1" dirty="0" err="1">
                <a:solidFill>
                  <a:srgbClr val="000000"/>
                </a:solidFill>
                <a:latin typeface="Constantia"/>
              </a:rPr>
              <a:t>безхозных</a:t>
            </a:r>
            <a:r>
              <a:rPr lang="ru-RU" sz="2600" spc="-1" dirty="0">
                <a:solidFill>
                  <a:srgbClr val="000000"/>
                </a:solidFill>
                <a:latin typeface="Constantia"/>
              </a:rPr>
              <a:t> захоронений и эта работа ещё продолжается.</a:t>
            </a:r>
            <a:endParaRPr lang="ru-RU" sz="26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5122" name="Picture 2" descr="C:\Users\Master\Desktop\Р Д ВК 2024\S-yzPv45fX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3976"/>
            <a:ext cx="3176440" cy="31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ster\Desktop\Р Д ВК 2024\Изображение WhatsApp 2025-03-22 в 21.21.06_54b4cc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00" y="1443548"/>
            <a:ext cx="2160240" cy="30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ster\Desktop\Р Д ВК 2024\Изображение WhatsApp 2025-03-22 в 21.22.05_1aa5966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32" y="1443548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78853" y="764704"/>
            <a:ext cx="871284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latin typeface="Arial"/>
              </a:rPr>
              <a:t>Социальные работники сопровождают в храм получателей социальных услуг на православные праздники.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6146" name="Picture 2" descr="C:\Users\Master\Desktop\Р Д ВК 2024\PxUbBmJqO-g8x1tFhaajubUNGcHJi4PZR1u9LpkEYkfsXvwyV9nwPEMqkdXxv2O38jn5pd1JaTIdxNKrgJAucI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8225"/>
            <a:ext cx="4032447" cy="44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ster\Desktop\Р Д ВК 2024\Изображение WhatsApp 2025-03-22 в 21.32.23_4e94d5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79754"/>
            <a:ext cx="2592288" cy="480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79928"/>
            <a:ext cx="6619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onstantia"/>
              </a:rPr>
              <a:t>6.Волонтерские акции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7748"/>
            <a:ext cx="8229240" cy="722056"/>
          </a:xfrm>
        </p:spPr>
        <p:txBody>
          <a:bodyPr/>
          <a:lstStyle/>
          <a:p>
            <a:r>
              <a:rPr lang="ru-RU" sz="1800" dirty="0" smtClean="0"/>
              <a:t>Социальные работники АНО СОН Радуга Доброты сопровождали ПСУ для прохождения ФЛО</a:t>
            </a:r>
            <a:endParaRPr lang="ru-RU" sz="1800" dirty="0"/>
          </a:p>
        </p:txBody>
      </p:sp>
      <p:pic>
        <p:nvPicPr>
          <p:cNvPr id="10242" name="Picture 2" descr="C:\Users\Master\Desktop\Р Д ВК 2024\3Susha-xS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2" y="1829968"/>
            <a:ext cx="1728192" cy="35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ster\Desktop\Р Д ВК 2024\n7YXN6b2DNY1Rt-zpXOUeognTrB_nw5zyghuaauRf9YczAGDRDNGm55vHmTuro5Zj9mfSzF10rlKg0QKH03VB9f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28184" y="1939678"/>
            <a:ext cx="276510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aster\Desktop\Изображение WhatsApp 2025-03-22 в 21.59.52_a335c6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060848"/>
            <a:ext cx="4014203" cy="30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8673" y="260648"/>
            <a:ext cx="4737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onstantia"/>
              </a:rPr>
              <a:t>6.Волонтерские акции</a:t>
            </a:r>
          </a:p>
        </p:txBody>
      </p:sp>
    </p:spTree>
    <p:extLst>
      <p:ext uri="{BB962C8B-B14F-4D97-AF65-F5344CB8AC3E}">
        <p14:creationId xmlns:p14="http://schemas.microsoft.com/office/powerpoint/2010/main" val="40249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07504" y="4797152"/>
            <a:ext cx="8784888" cy="194421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519"/>
              </a:spcBef>
            </a:pPr>
            <a:r>
              <a:rPr lang="ru-RU" sz="2600" spc="-1" dirty="0">
                <a:solidFill>
                  <a:srgbClr val="000000"/>
                </a:solidFill>
                <a:latin typeface="Constantia"/>
              </a:rPr>
              <a:t>Сегодня совместно с Главой Администрации Киселевского сельского поселения </a:t>
            </a:r>
            <a:r>
              <a:rPr lang="ru-RU" sz="2600" spc="-1" dirty="0" err="1">
                <a:solidFill>
                  <a:srgbClr val="000000"/>
                </a:solidFill>
                <a:latin typeface="Constantia"/>
              </a:rPr>
              <a:t>Каралкиным</a:t>
            </a:r>
            <a:r>
              <a:rPr lang="ru-RU" sz="2600" spc="-1" dirty="0">
                <a:solidFill>
                  <a:srgbClr val="000000"/>
                </a:solidFill>
                <a:latin typeface="Constantia"/>
              </a:rPr>
              <a:t> Олегом Ивановичем поздравили и вручили медаль получателю социальных услуг  </a:t>
            </a:r>
            <a:r>
              <a:rPr lang="ru-RU" sz="2600" spc="-1" dirty="0" err="1">
                <a:solidFill>
                  <a:srgbClr val="000000"/>
                </a:solidFill>
                <a:latin typeface="Constantia"/>
              </a:rPr>
              <a:t>Кулаженковой</a:t>
            </a:r>
            <a:r>
              <a:rPr lang="ru-RU" sz="2600" spc="-1" dirty="0">
                <a:solidFill>
                  <a:srgbClr val="000000"/>
                </a:solidFill>
                <a:latin typeface="Constantia"/>
              </a:rPr>
              <a:t> Валентине Николаевне  за работу на БАМЕ.  Валентина Николаевна рассказала нам как в период с 1974 по 1979 год работала в восточной  части стройки вместе с мужем и шестилетним сыном. Потом переехали в другую часть стройки, по ее словам там прошли лучшие годы их жизни.  От всей души коллектив НКО поздравил Валентину Николаевну с пожеланиями здоровья и долголетия.</a:t>
            </a:r>
            <a:endParaRPr lang="ru-RU" sz="26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7170" name="Picture 2" descr="C:\Users\Master\Desktop\Изображение WhatsApp 2025-03-22 в 21.33.42_73e79e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517692" cy="335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ster\Desktop\Изображение WhatsApp 2025-03-22 в 21.33.43_285dab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03" y="1268760"/>
            <a:ext cx="2465805" cy="32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ster\Desktop\Изображение WhatsApp 2025-03-22 в 21.33.43_12783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268760"/>
            <a:ext cx="2448272" cy="32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32656"/>
            <a:ext cx="5009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7. Наши будни и праздники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291" y="465313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Директор АНО СОН Радуга </a:t>
            </a:r>
            <a:r>
              <a:rPr lang="ru-RU" dirty="0" smtClean="0"/>
              <a:t>Доброты </a:t>
            </a:r>
            <a:r>
              <a:rPr lang="ru-RU" dirty="0"/>
              <a:t>и коллективы </a:t>
            </a:r>
            <a:r>
              <a:rPr lang="ru-RU" dirty="0" smtClean="0"/>
              <a:t>сельского клуба </a:t>
            </a:r>
            <a:r>
              <a:rPr lang="ru-RU" dirty="0"/>
              <a:t>приняли участие в </a:t>
            </a:r>
            <a:r>
              <a:rPr lang="ru-RU" dirty="0" smtClean="0"/>
              <a:t>поздравлении с «Днем пожилого человека» ПСУ, </a:t>
            </a:r>
            <a:r>
              <a:rPr lang="ru-RU" dirty="0"/>
              <a:t>проживающих  в </a:t>
            </a:r>
            <a:r>
              <a:rPr lang="ru-RU" dirty="0" err="1" smtClean="0"/>
              <a:t>Красносулинском</a:t>
            </a:r>
            <a:r>
              <a:rPr lang="ru-RU" dirty="0" smtClean="0"/>
              <a:t> </a:t>
            </a:r>
            <a:r>
              <a:rPr lang="ru-RU" dirty="0"/>
              <a:t>СРО и группы Активного долголетия, посещающие отделение дневного </a:t>
            </a:r>
            <a:r>
              <a:rPr lang="ru-RU" dirty="0" err="1"/>
              <a:t>прибывания</a:t>
            </a:r>
            <a:r>
              <a:rPr lang="ru-RU" dirty="0"/>
              <a:t>. Мероприятие прошло в тёплой обстановке, ПСУ были очень рады услышать песни, которые они знают, пели, танцевали. Искренне </a:t>
            </a:r>
            <a:r>
              <a:rPr lang="ru-RU" dirty="0" smtClean="0"/>
              <a:t>благодарили </a:t>
            </a:r>
            <a:r>
              <a:rPr lang="ru-RU" dirty="0"/>
              <a:t>и приглашали в гости на другие праздники</a:t>
            </a:r>
          </a:p>
        </p:txBody>
      </p:sp>
      <p:pic>
        <p:nvPicPr>
          <p:cNvPr id="9218" name="Picture 2" descr="C:\Users\Master\Desktop\Р Д ВК 2024\3F0vWN5OiZ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3909"/>
            <a:ext cx="2832312" cy="21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ster\Desktop\Р Д ВК 2024\mc9vVxRTw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35" y="1264144"/>
            <a:ext cx="3018351" cy="22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Master\Desktop\Р Д ВК 2024\9jacZT4ONq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33909"/>
            <a:ext cx="2814925" cy="211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501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7. Наши будни и праздники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83" y="1124744"/>
            <a:ext cx="7520940" cy="548640"/>
          </a:xfrm>
        </p:spPr>
        <p:txBody>
          <a:bodyPr/>
          <a:lstStyle/>
          <a:p>
            <a:r>
              <a:rPr lang="ru-RU" sz="1800" dirty="0" smtClean="0"/>
              <a:t>Коллектив АНО СОН Радуга Доброты </a:t>
            </a:r>
            <a:r>
              <a:rPr lang="ru-RU" sz="1800" dirty="0" err="1" smtClean="0"/>
              <a:t>поздравлят</a:t>
            </a:r>
            <a:r>
              <a:rPr lang="ru-RU" sz="1800" dirty="0" smtClean="0"/>
              <a:t> своих социальных обслуживаемых с юбилеями.</a:t>
            </a:r>
            <a:endParaRPr lang="ru-RU" sz="1800" dirty="0"/>
          </a:p>
        </p:txBody>
      </p:sp>
      <p:pic>
        <p:nvPicPr>
          <p:cNvPr id="11266" name="Picture 2" descr="C:\Users\Master\Desktop\Р Д ВК 2024\Изображение WhatsApp 2025-03-22 в 22.01.31_e02a5e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2980"/>
            <a:ext cx="3384376" cy="45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aster\Desktop\Р Д ВК 2024\Rlc9g-AgDy431PwIneVkVW6eTBCnjIoCnw6aGt75bk1Ys9hpO8czTPNjhI0NvTL4Rts7fFRcxdPaFxFjtg5Y2c-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7484"/>
            <a:ext cx="3390000" cy="45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88640"/>
            <a:ext cx="501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7. Наши будни и праздники</a:t>
            </a:r>
          </a:p>
        </p:txBody>
      </p:sp>
    </p:spTree>
    <p:extLst>
      <p:ext uri="{BB962C8B-B14F-4D97-AF65-F5344CB8AC3E}">
        <p14:creationId xmlns:p14="http://schemas.microsoft.com/office/powerpoint/2010/main" val="41964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99416"/>
            <a:ext cx="8229240" cy="1368152"/>
          </a:xfrm>
        </p:spPr>
        <p:txBody>
          <a:bodyPr/>
          <a:lstStyle/>
          <a:p>
            <a:r>
              <a:rPr lang="ru-RU" sz="1600" dirty="0" smtClean="0"/>
              <a:t>Директор АНО СОН Радуга Доброты, Глава Администрации Киселевского сельского поселения </a:t>
            </a:r>
            <a:r>
              <a:rPr lang="ru-RU" sz="1600" dirty="0" err="1" smtClean="0"/>
              <a:t>Каралкин</a:t>
            </a:r>
            <a:r>
              <a:rPr lang="ru-RU" sz="1600" dirty="0" smtClean="0"/>
              <a:t> Олег Иванович, директор СДК Ольга Николаевна вручили медали и памятные подарки труженикам тыла ,проживающим на территории поселения. Пожелали здоровья, поблагодарили за труд  в годы ВОВ и участие в нашей общей победе над врагом.</a:t>
            </a:r>
            <a:endParaRPr lang="ru-RU" sz="1600" dirty="0"/>
          </a:p>
        </p:txBody>
      </p:sp>
      <p:pic>
        <p:nvPicPr>
          <p:cNvPr id="12290" name="Picture 2" descr="C:\Users\Master\Desktop\Р Д ВК 2024\Изображение WhatsApp 2025-03-22 в 22.06.09_91e97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4" y="2348880"/>
            <a:ext cx="48645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aster\Desktop\Р Д ВК 2024\Изображение WhatsApp 2025-03-22 в 22.06.08_8bc1837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16" y="3616248"/>
            <a:ext cx="5222884" cy="29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0944" y="116632"/>
            <a:ext cx="501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7. Наши будни и праздники</a:t>
            </a:r>
          </a:p>
        </p:txBody>
      </p:sp>
    </p:spTree>
    <p:extLst>
      <p:ext uri="{BB962C8B-B14F-4D97-AF65-F5344CB8AC3E}">
        <p14:creationId xmlns:p14="http://schemas.microsoft.com/office/powerpoint/2010/main" val="24181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240" cy="1512168"/>
          </a:xfrm>
        </p:spPr>
        <p:txBody>
          <a:bodyPr/>
          <a:lstStyle/>
          <a:p>
            <a:r>
              <a:rPr lang="ru-RU" sz="2000" dirty="0"/>
              <a:t>С</a:t>
            </a:r>
            <a:r>
              <a:rPr lang="ru-RU" sz="2000" dirty="0" smtClean="0"/>
              <a:t>оциальные работники АНО СОН Радуга Доброты поздравили обслуживаемых пенсионеров с праздником </a:t>
            </a:r>
            <a:r>
              <a:rPr lang="ru-RU" sz="2000" dirty="0" err="1" smtClean="0"/>
              <a:t>масленницы</a:t>
            </a:r>
            <a:r>
              <a:rPr lang="ru-RU" sz="2000" dirty="0" smtClean="0"/>
              <a:t>, было организованно чаепитие и праздничный концерт.</a:t>
            </a:r>
            <a:endParaRPr lang="ru-RU" sz="2000" dirty="0"/>
          </a:p>
        </p:txBody>
      </p:sp>
      <p:pic>
        <p:nvPicPr>
          <p:cNvPr id="13314" name="Picture 2" descr="C:\Users\Master\Desktop\Изображение WhatsApp 2025-03-22 в 22.08.58_6bda6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6" y="2811016"/>
            <a:ext cx="42244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Master\Desktop\Изображение WhatsApp 2025-03-22 в 22.08.59_875b9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06" y="2811016"/>
            <a:ext cx="441648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939" y="260648"/>
            <a:ext cx="5012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7. Наши будни и праздники</a:t>
            </a:r>
          </a:p>
        </p:txBody>
      </p:sp>
    </p:spTree>
    <p:extLst>
      <p:ext uri="{BB962C8B-B14F-4D97-AF65-F5344CB8AC3E}">
        <p14:creationId xmlns:p14="http://schemas.microsoft.com/office/powerpoint/2010/main" val="41228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539552" y="5013176"/>
            <a:ext cx="8208912" cy="1557568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Директор АНО СОН Радуга Доброты и заведующий отделением присутствовали на мероприятии проводимой Общественной палатой Ростовской области, где наша организация стала лауреатом и получила благодарственное письмо. Проект наш назывался "Помогаем своим", спасибо коллективу за то, что они всегда поддерживают все мои просьбы и предложения по оказанию помощи нашим ребятам участвующих в СВО.  Я думаю, что эта награда, это стимул работать и помогать ещё чаще и больше.</a:t>
            </a:r>
            <a:endParaRPr lang="ru-RU" sz="1600" dirty="0"/>
          </a:p>
        </p:txBody>
      </p:sp>
      <p:pic>
        <p:nvPicPr>
          <p:cNvPr id="2050" name="Picture 2" descr="C:\Users\Master\Desktop\Р Д ВК 2024\JCjiPz3qWCsmsxZaJb1bwawZRYvpIP2dvqmU-xe8cpwyxani-ozFM3H_NBS9y2s59x49ARgD673dm4MRfZP3Ovw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773848" cy="32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ster\Desktop\Р Д ВК 2024\kfHy2ZCt2K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791308"/>
            <a:ext cx="22682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ster\Desktop\Р Д ВК 2024\ykR5aPnjw1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268546" cy="30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9532" y="548680"/>
            <a:ext cx="7520940" cy="576064"/>
          </a:xfrm>
        </p:spPr>
        <p:txBody>
          <a:bodyPr/>
          <a:lstStyle/>
          <a:p>
            <a:pPr algn="ctr"/>
            <a:r>
              <a:rPr lang="ru-RU" sz="3200" b="1" dirty="0"/>
              <a:t>8. Наши </a:t>
            </a:r>
            <a:r>
              <a:rPr lang="ru-RU" sz="3200" b="1" dirty="0" smtClean="0"/>
              <a:t>достижения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38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827584" y="980728"/>
            <a:ext cx="4824536" cy="45639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dirty="0"/>
              <a:t>Юридическая информация.</a:t>
            </a:r>
          </a:p>
          <a:p>
            <a:r>
              <a:rPr lang="ru-RU" dirty="0" smtClean="0"/>
              <a:t>2. </a:t>
            </a:r>
            <a:r>
              <a:rPr lang="ru-RU" dirty="0"/>
              <a:t>Цели, задачи и направление деятельности.</a:t>
            </a:r>
          </a:p>
          <a:p>
            <a:r>
              <a:rPr lang="ru-RU" dirty="0" smtClean="0"/>
              <a:t>3. </a:t>
            </a:r>
            <a:r>
              <a:rPr lang="ru-RU" dirty="0"/>
              <a:t>Наша команда.</a:t>
            </a:r>
          </a:p>
          <a:p>
            <a:r>
              <a:rPr lang="ru-RU" dirty="0" smtClean="0"/>
              <a:t>4. </a:t>
            </a:r>
            <a:r>
              <a:rPr lang="ru-RU" dirty="0"/>
              <a:t>Социальные партнеры.</a:t>
            </a:r>
          </a:p>
          <a:p>
            <a:r>
              <a:rPr lang="ru-RU" dirty="0" smtClean="0"/>
              <a:t>5. </a:t>
            </a:r>
            <a:r>
              <a:rPr lang="ru-RU" dirty="0"/>
              <a:t>Финансовый отчет.</a:t>
            </a:r>
          </a:p>
          <a:p>
            <a:r>
              <a:rPr lang="ru-RU" dirty="0" smtClean="0"/>
              <a:t>6. </a:t>
            </a:r>
            <a:r>
              <a:rPr lang="ru-RU" dirty="0"/>
              <a:t>Волонтерские акции.</a:t>
            </a:r>
          </a:p>
          <a:p>
            <a:r>
              <a:rPr lang="ru-RU" sz="3200" dirty="0"/>
              <a:t>7</a:t>
            </a:r>
            <a:r>
              <a:rPr lang="ru-RU" sz="3200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Наши будни и праздники.</a:t>
            </a:r>
            <a:endParaRPr lang="ru-RU" sz="3200" dirty="0"/>
          </a:p>
          <a:p>
            <a:r>
              <a:rPr lang="ru-RU" dirty="0" smtClean="0"/>
              <a:t>8. </a:t>
            </a:r>
            <a:r>
              <a:rPr lang="ru-RU" dirty="0"/>
              <a:t>Наши достижения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9. Наша учеба.</a:t>
            </a:r>
            <a:endParaRPr lang="ru-RU" dirty="0"/>
          </a:p>
          <a:p>
            <a:r>
              <a:rPr lang="ru-RU" dirty="0" smtClean="0"/>
              <a:t>10. </a:t>
            </a:r>
            <a:r>
              <a:rPr lang="ru-RU" dirty="0"/>
              <a:t>Наши проекты.</a:t>
            </a:r>
          </a:p>
          <a:p>
            <a:r>
              <a:rPr lang="ru-RU" dirty="0" smtClean="0"/>
              <a:t>11. </a:t>
            </a:r>
            <a:r>
              <a:rPr lang="ru-RU" dirty="0"/>
              <a:t>Контакты.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9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2"/>
          <p:cNvSpPr txBox="1"/>
          <p:nvPr/>
        </p:nvSpPr>
        <p:spPr>
          <a:xfrm>
            <a:off x="328860" y="4797152"/>
            <a:ext cx="8506800" cy="1607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1900" spc="-1" dirty="0">
                <a:solidFill>
                  <a:srgbClr val="000000"/>
                </a:solidFill>
                <a:latin typeface="Constantia"/>
              </a:rPr>
              <a:t>Социальные работники АНО СОН Радуга Доброты продолжают принимать участие в мероприятиях проводимых Банком России по финансовой грамотности , выбирая различные темы занятий и обучая  получателей социальных услуг полученным знаниям</a:t>
            </a:r>
            <a:r>
              <a:rPr lang="ru-RU" sz="2600" spc="-1" dirty="0">
                <a:solidFill>
                  <a:srgbClr val="000000"/>
                </a:solidFill>
                <a:latin typeface="Constantia"/>
              </a:rPr>
              <a:t>.</a:t>
            </a:r>
            <a:endParaRPr lang="ru-RU" sz="36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027" name="Picture 3" descr="C:\Users\Master\Desktop\Р Д ВК 2024\0I4X4S21c75dm7I8rA2MzSQ15fO6ccbZKOiyqOJ13SoTNQ-Z91fvm5xuNv34_3dphUXOkcKOmRwPwjemop9q453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5944"/>
            <a:ext cx="2258598" cy="33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ter\Desktop\Р Д ВК 2024\48kIITeI_6GcGlThYU8ftUC_ZsrispMWdIQfkLxb8q1K8UWXPlaukY4Ftljk_5PKKis_Y9e75nd9_dEmtr24DkN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57461"/>
            <a:ext cx="2749649" cy="286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ster\Desktop\Р Д ВК 2024\f2v3ivJ6kCURMsx0sUxzGVRxE59L2UNRfFAjzqB_38c5LwN8MjkW7J5LdQA26GBofoRJQvV2eBHulqy--VhpwBH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64228"/>
            <a:ext cx="3260333" cy="23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2747" y="260648"/>
            <a:ext cx="2765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9. Наша </a:t>
            </a:r>
            <a:r>
              <a:rPr lang="ru-RU" sz="3200" b="1" dirty="0" smtClean="0"/>
              <a:t>учеба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8229240" cy="2088232"/>
          </a:xfrm>
        </p:spPr>
        <p:txBody>
          <a:bodyPr/>
          <a:lstStyle/>
          <a:p>
            <a:r>
              <a:rPr lang="ru-RU" sz="1800" dirty="0" smtClean="0"/>
              <a:t>АНО СОН Радуга Доброты приняли участие в конкурсе на получение субсидии из бюджета Администрации </a:t>
            </a:r>
            <a:r>
              <a:rPr lang="ru-RU" sz="1800" dirty="0" err="1" smtClean="0"/>
              <a:t>Красносулинского</a:t>
            </a:r>
            <a:r>
              <a:rPr lang="ru-RU" sz="1800" dirty="0" smtClean="0"/>
              <a:t> района, получили субсидию в размере двадцати пяти тысяч рублей.   На полученные средства были приобретены средства технической реабилитации, трости, столики прикроватные, стулья для ванны (для купания). Все  нуждающиеся в ТСР могут обращаться в нашу организацию и по договору получить необходимые средства сроком на шесть месяцев бесплатно.</a:t>
            </a:r>
            <a:endParaRPr lang="ru-RU" sz="1800" dirty="0"/>
          </a:p>
        </p:txBody>
      </p:sp>
      <p:pic>
        <p:nvPicPr>
          <p:cNvPr id="8194" name="Picture 2" descr="C:\Users\Master\Desktop\Р Д ВК 2024\rds0udUmT7Ku3dazSbGg0CnFqF_ePouSrMWhWe2LgXzVTfZ1If0H83NtqEA1kOjKFvEQOK4bQIE896L08RYAxsv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59330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ster\Desktop\Р Д ВК 2024\JLfTtVvL0RWmjhNFMXpZGGTiPqfRVQ79WPQEP5RF4DrbsNTbAzpIc2uDDCqzE2YcLk_4qBLUgFU71DQJORtuS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50" y="908720"/>
            <a:ext cx="2550885" cy="339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ster\Desktop\Р Д ВК 2024\KB5c32OeJCXk2RR5hO1fFOuw1wqDvR83z9BcyEWIdtS9SKHtQET5mkO6TVYzZR2d-BqRZRNNBuOhGW5zzW19IFx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90718"/>
            <a:ext cx="2569941" cy="342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6829" y="116632"/>
            <a:ext cx="3451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10. Наши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40980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9377" y="473989"/>
            <a:ext cx="8229240" cy="78260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/>
              <a:t>11. Контакты</a:t>
            </a:r>
            <a:endParaRPr lang="ru-RU" sz="3200" b="1" strike="noStrike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323640" y="1772640"/>
            <a:ext cx="4038120" cy="443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Эл. Почта: </a:t>
            </a:r>
            <a:r>
              <a:rPr lang="ru-RU" sz="2000" b="0" u="sng" strike="noStrike" spc="-1">
                <a:solidFill>
                  <a:srgbClr val="F49100"/>
                </a:solidFill>
                <a:uFillTx/>
                <a:latin typeface="Constantia"/>
                <a:hlinkClick r:id="rId2"/>
              </a:rPr>
              <a:t>anosonradugadobr@yandex.ru</a:t>
            </a:r>
            <a:endParaRPr lang="ru-RU" sz="20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Официальный сайт: </a:t>
            </a:r>
            <a:r>
              <a:rPr lang="ru-RU" sz="2000" b="0" u="sng" strike="noStrike" spc="-1">
                <a:solidFill>
                  <a:srgbClr val="F49100"/>
                </a:solidFill>
                <a:uFillTx/>
                <a:latin typeface="Constantia"/>
                <a:hlinkClick r:id="rId3"/>
              </a:rPr>
              <a:t>https://anosonradugadobr.ru/</a:t>
            </a:r>
            <a:endParaRPr lang="ru-RU" sz="20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onstantia"/>
              </a:rPr>
              <a:t>Сообщество в ВКонтакте: </a:t>
            </a:r>
            <a:r>
              <a:rPr lang="ru-RU" sz="2000" b="0" u="sng" strike="noStrike" spc="-1">
                <a:solidFill>
                  <a:srgbClr val="F49100"/>
                </a:solidFill>
                <a:uFillTx/>
                <a:latin typeface="Constantia"/>
                <a:hlinkClick r:id="rId4"/>
              </a:rPr>
              <a:t>https://vk.com/ano_raduga_dobroty_krasniy_sulin</a:t>
            </a:r>
            <a:endParaRPr lang="ru-RU" sz="20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ru-RU" sz="20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9" name="Picture 2"/>
          <p:cNvPicPr/>
          <p:nvPr/>
        </p:nvPicPr>
        <p:blipFill>
          <a:blip r:embed="rId5"/>
          <a:stretch/>
        </p:blipFill>
        <p:spPr>
          <a:xfrm>
            <a:off x="4932000" y="1772640"/>
            <a:ext cx="3240000" cy="456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subTitle"/>
          </p:nvPr>
        </p:nvSpPr>
        <p:spPr>
          <a:xfrm>
            <a:off x="323528" y="2060848"/>
            <a:ext cx="8579296" cy="460851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-Полное наименование: Автономная некоммерческая организация социального обслуживания населения «Радуга Доброты»</a:t>
            </a:r>
          </a:p>
          <a:p>
            <a:r>
              <a:rPr lang="ru-RU" sz="1600" dirty="0" smtClean="0"/>
              <a:t>-Сокращенное наименование: АНО СОН «Радуга Доброты»</a:t>
            </a:r>
          </a:p>
          <a:p>
            <a:r>
              <a:rPr lang="ru-RU" sz="1600" dirty="0" smtClean="0"/>
              <a:t>-Директор – </a:t>
            </a:r>
            <a:r>
              <a:rPr lang="ru-RU" sz="1600" dirty="0" err="1" smtClean="0"/>
              <a:t>Калитвина</a:t>
            </a:r>
            <a:r>
              <a:rPr lang="ru-RU" sz="1600" dirty="0" smtClean="0"/>
              <a:t> Галина Николаевна,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89514940918</a:t>
            </a:r>
            <a:r>
              <a:rPr lang="ru-RU" sz="1600" dirty="0" smtClean="0"/>
              <a:t> , действующая на основании устава.</a:t>
            </a:r>
          </a:p>
          <a:p>
            <a:r>
              <a:rPr lang="ru-RU" sz="1600" dirty="0" smtClean="0"/>
              <a:t>-Юридический адрес: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346353</a:t>
            </a:r>
            <a:r>
              <a:rPr lang="ru-RU" sz="1600" dirty="0" smtClean="0">
                <a:latin typeface="+mj-lt"/>
              </a:rPr>
              <a:t>, Ростовская область, г. Красный Сулин, ул. Монтажников 9</a:t>
            </a:r>
            <a:endParaRPr lang="ru-RU" sz="1600" dirty="0" smtClean="0"/>
          </a:p>
          <a:p>
            <a:r>
              <a:rPr lang="ru-RU" sz="1600" dirty="0" smtClean="0"/>
              <a:t>-Фактический адрес: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346353</a:t>
            </a:r>
            <a:r>
              <a:rPr lang="ru-RU" sz="1600" dirty="0">
                <a:latin typeface="+mj-lt"/>
              </a:rPr>
              <a:t>, Ростовская область, г. Красный Сулин, ул. Монтажников </a:t>
            </a:r>
            <a:r>
              <a:rPr lang="ru-RU" sz="1600" dirty="0" smtClean="0">
                <a:latin typeface="+mj-lt"/>
              </a:rPr>
              <a:t>9</a:t>
            </a:r>
          </a:p>
          <a:p>
            <a:r>
              <a:rPr lang="ru-RU" sz="1600" dirty="0" smtClean="0"/>
              <a:t>-</a:t>
            </a:r>
            <a:r>
              <a:rPr lang="en-US" sz="1600" dirty="0" smtClean="0"/>
              <a:t>E-mail</a:t>
            </a:r>
            <a:r>
              <a:rPr lang="ru-RU" sz="1600" dirty="0" smtClean="0"/>
              <a:t>: </a:t>
            </a:r>
            <a:r>
              <a:rPr lang="en-US" sz="1600" dirty="0" err="1" smtClean="0">
                <a:hlinkClick r:id="rId2"/>
              </a:rPr>
              <a:t>anosonradugadobr@yandex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err="1" smtClean="0">
                <a:hlinkClick r:id="rId2"/>
              </a:rPr>
              <a:t>ru</a:t>
            </a:r>
            <a:endParaRPr lang="en-US" sz="1600" dirty="0" smtClean="0"/>
          </a:p>
          <a:p>
            <a:r>
              <a:rPr lang="ru-RU" sz="1600" dirty="0" smtClean="0"/>
              <a:t>-ОГРН: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1216100023260</a:t>
            </a:r>
          </a:p>
          <a:p>
            <a:r>
              <a:rPr lang="ru-RU" sz="1600" dirty="0" smtClean="0"/>
              <a:t>-ИНН: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6148012961</a:t>
            </a:r>
          </a:p>
          <a:p>
            <a:r>
              <a:rPr lang="ru-RU" sz="1600" dirty="0" smtClean="0"/>
              <a:t>-КПП: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614801001</a:t>
            </a:r>
          </a:p>
          <a:p>
            <a:r>
              <a:rPr lang="ru-RU" sz="1600" dirty="0" smtClean="0"/>
              <a:t>-ПАО </a:t>
            </a:r>
            <a:r>
              <a:rPr lang="ru-RU" sz="1600" dirty="0"/>
              <a:t>КБ «</a:t>
            </a:r>
            <a:r>
              <a:rPr lang="ru-RU" sz="1600" dirty="0" smtClean="0"/>
              <a:t>Центр-Инвест»  БИК: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046015762</a:t>
            </a:r>
          </a:p>
          <a:p>
            <a:r>
              <a:rPr lang="ru-RU" sz="1600" dirty="0" smtClean="0">
                <a:latin typeface="+mj-lt"/>
              </a:rPr>
              <a:t>-р</a:t>
            </a:r>
            <a:r>
              <a:rPr lang="en-US" sz="1600" dirty="0" smtClean="0">
                <a:latin typeface="+mj-lt"/>
              </a:rPr>
              <a:t>/</a:t>
            </a:r>
            <a:r>
              <a:rPr lang="ru-RU" sz="1600" dirty="0" err="1" smtClean="0">
                <a:latin typeface="+mj-lt"/>
              </a:rPr>
              <a:t>сч</a:t>
            </a:r>
            <a:r>
              <a:rPr lang="ru-RU" sz="1600" dirty="0" smtClean="0">
                <a:latin typeface="+mj-lt"/>
              </a:rPr>
              <a:t>.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40703810801400000012</a:t>
            </a:r>
          </a:p>
          <a:p>
            <a:r>
              <a:rPr lang="ru-RU" sz="1600" dirty="0" smtClean="0">
                <a:latin typeface="+mj-lt"/>
              </a:rPr>
              <a:t>-к</a:t>
            </a:r>
            <a:r>
              <a:rPr lang="en-US" sz="1600" dirty="0" smtClean="0">
                <a:latin typeface="+mj-lt"/>
              </a:rPr>
              <a:t>/</a:t>
            </a:r>
            <a:r>
              <a:rPr lang="ru-RU" sz="1600" dirty="0" err="1" smtClean="0">
                <a:latin typeface="+mj-lt"/>
              </a:rPr>
              <a:t>сч</a:t>
            </a:r>
            <a:r>
              <a:rPr lang="ru-RU" sz="1600" dirty="0" smtClean="0">
                <a:latin typeface="+mj-lt"/>
              </a:rPr>
              <a:t>.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30101810100000000762</a:t>
            </a:r>
          </a:p>
          <a:p>
            <a:r>
              <a:rPr lang="ru-RU" sz="1600" dirty="0" smtClean="0">
                <a:latin typeface="+mj-lt"/>
              </a:rPr>
              <a:t>-Тел. Бухгалтерии: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89054581502</a:t>
            </a:r>
          </a:p>
          <a:p>
            <a:endParaRPr lang="ru-RU" sz="1600" dirty="0" smtClean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240" cy="1142640"/>
          </a:xfrm>
        </p:spPr>
        <p:txBody>
          <a:bodyPr/>
          <a:lstStyle/>
          <a:p>
            <a:pPr algn="ctr"/>
            <a:r>
              <a:rPr lang="ru-RU" sz="2400" b="1" dirty="0" smtClean="0"/>
              <a:t>1.Юридическая информация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61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67640" y="116632"/>
            <a:ext cx="8229240" cy="854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-1" dirty="0" smtClean="0">
                <a:solidFill>
                  <a:srgbClr val="000000"/>
                </a:solidFill>
                <a:latin typeface="Constantia"/>
              </a:rPr>
              <a:t>2.Цели и задачи</a:t>
            </a:r>
            <a:endParaRPr lang="ru-RU" sz="4000" b="1" strike="noStrike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467640" y="1268640"/>
            <a:ext cx="8229240" cy="5472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32500" lnSpcReduction="20000"/>
          </a:bodyPr>
          <a:lstStyle/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ru-RU" sz="3000" b="0" strike="noStrike" spc="-1" dirty="0">
                <a:solidFill>
                  <a:srgbClr val="000000"/>
                </a:solidFill>
                <a:latin typeface="Constantia"/>
              </a:rPr>
              <a:t>        </a:t>
            </a: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Автономная некоммерческая организация социального обслуживания населения «Радуга Доброты» осуществляет свою деятельность на территории </a:t>
            </a:r>
            <a:r>
              <a:rPr lang="ru-RU" sz="3700" b="1" strike="noStrike" spc="-1" dirty="0" err="1">
                <a:solidFill>
                  <a:srgbClr val="000000"/>
                </a:solidFill>
                <a:latin typeface="Constantia"/>
              </a:rPr>
              <a:t>Красносулинского</a:t>
            </a: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 района.</a:t>
            </a: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        Целью создания организации является предоставление социальных услуг гражданам частично или полностью утратившими способность к самообслуживанию в связи с преклонным возрастом, болезнью, инвалидностью, в том числе детям-инвалидам.</a:t>
            </a: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                                                                                   Задачи организации:</a:t>
            </a:r>
          </a:p>
          <a:p>
            <a:pPr marL="274320" indent="-273960">
              <a:lnSpc>
                <a:spcPct val="150000"/>
              </a:lnSpc>
              <a:spcBef>
                <a:spcPts val="60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Улучшение условий жизнедеятельности граждан;</a:t>
            </a:r>
          </a:p>
          <a:p>
            <a:pPr marL="274320" indent="-273960">
              <a:lnSpc>
                <a:spcPct val="150000"/>
              </a:lnSpc>
              <a:spcBef>
                <a:spcPts val="60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Адресность, доступность и качество предоставления социальных услуг;</a:t>
            </a:r>
          </a:p>
          <a:p>
            <a:pPr marL="274320" indent="-273960">
              <a:lnSpc>
                <a:spcPct val="150000"/>
              </a:lnSpc>
              <a:spcBef>
                <a:spcPts val="60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Расширение информационных ресурсов;</a:t>
            </a:r>
          </a:p>
          <a:p>
            <a:pPr marL="274320" indent="-273960">
              <a:lnSpc>
                <a:spcPct val="150000"/>
              </a:lnSpc>
              <a:spcBef>
                <a:spcPts val="60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Поиск новых форм работы с данной категорией жителей; </a:t>
            </a:r>
          </a:p>
          <a:p>
            <a:pPr marL="274320" indent="-273960">
              <a:lnSpc>
                <a:spcPct val="150000"/>
              </a:lnSpc>
              <a:spcBef>
                <a:spcPts val="60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Адаптация людей пожилого возраста и инвалидов;</a:t>
            </a:r>
          </a:p>
          <a:p>
            <a:pPr marL="274320" indent="-273960">
              <a:lnSpc>
                <a:spcPct val="150000"/>
              </a:lnSpc>
              <a:spcBef>
                <a:spcPts val="601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Участие в благотворительной деятельности, получение и оказание безвозмездной помощи.</a:t>
            </a:r>
          </a:p>
          <a:p>
            <a:pPr>
              <a:lnSpc>
                <a:spcPct val="150000"/>
              </a:lnSpc>
              <a:spcBef>
                <a:spcPts val="601"/>
              </a:spcBef>
            </a:pP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       Основным направлением деятельности АНОСОН «Радуга Доброты» является предоставление социальных услуг на дому без предоставления проживания престарелым и инвалидам.</a:t>
            </a:r>
          </a:p>
          <a:p>
            <a:pPr>
              <a:lnSpc>
                <a:spcPct val="170000"/>
              </a:lnSpc>
              <a:spcBef>
                <a:spcPts val="601"/>
              </a:spcBef>
            </a:pP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        В организации работают  </a:t>
            </a:r>
            <a:r>
              <a:rPr lang="ru-RU" sz="3700" b="1" strike="noStrike" spc="-1" dirty="0">
                <a:solidFill>
                  <a:srgbClr val="000000"/>
                </a:solidFill>
                <a:latin typeface="Calibri"/>
              </a:rPr>
              <a:t>14</a:t>
            </a: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 социальных работников и обслуживают </a:t>
            </a:r>
            <a:r>
              <a:rPr lang="ru-RU" sz="3700" b="1" strike="noStrike" spc="-1" dirty="0">
                <a:solidFill>
                  <a:srgbClr val="000000"/>
                </a:solidFill>
                <a:latin typeface="Calibri"/>
              </a:rPr>
              <a:t>130</a:t>
            </a:r>
            <a:r>
              <a:rPr lang="ru-RU" sz="3700" b="1" strike="noStrike" spc="-1" dirty="0">
                <a:solidFill>
                  <a:srgbClr val="000000"/>
                </a:solidFill>
                <a:latin typeface="Constantia"/>
              </a:rPr>
              <a:t> получателей социальных услуг</a:t>
            </a:r>
            <a:r>
              <a:rPr lang="ru-RU" sz="3700" b="0" strike="noStrike" spc="-1" dirty="0">
                <a:solidFill>
                  <a:srgbClr val="000000"/>
                </a:solidFill>
                <a:latin typeface="Constant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09508" y="332656"/>
            <a:ext cx="8712360" cy="859304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ru-RU" sz="4000" spc="-1" dirty="0" smtClean="0">
                <a:solidFill>
                  <a:srgbClr val="000000"/>
                </a:solidFill>
                <a:latin typeface="Constantia"/>
              </a:rPr>
              <a:t>3.Наша команда</a:t>
            </a:r>
            <a:endParaRPr lang="ru-RU" sz="4000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9" name="Picture 2"/>
          <p:cNvPicPr/>
          <p:nvPr/>
        </p:nvPicPr>
        <p:blipFill>
          <a:blip r:embed="rId2"/>
          <a:stretch/>
        </p:blipFill>
        <p:spPr>
          <a:xfrm>
            <a:off x="111960" y="3285000"/>
            <a:ext cx="4495680" cy="2952000"/>
          </a:xfrm>
          <a:prstGeom prst="rect">
            <a:avLst/>
          </a:prstGeom>
          <a:ln>
            <a:noFill/>
          </a:ln>
        </p:spPr>
      </p:pic>
      <p:pic>
        <p:nvPicPr>
          <p:cNvPr id="150" name="Picture 3"/>
          <p:cNvPicPr/>
          <p:nvPr/>
        </p:nvPicPr>
        <p:blipFill>
          <a:blip r:embed="rId3"/>
          <a:stretch/>
        </p:blipFill>
        <p:spPr>
          <a:xfrm>
            <a:off x="4690080" y="3285000"/>
            <a:ext cx="4342320" cy="293976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176400" y="1878120"/>
            <a:ext cx="88567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onstantia"/>
              </a:rPr>
              <a:t>Оксана Рогова, Людмила Кочура, Ольга Лебедева, Надежда Маслова, Людмила Трикоз, Марина Соседко, Ольга Бобошко, Вера Филимоненко, Юлия Торопова, Ирина Грицаева, Марина Свистунова, Ольга Букатенко, Наталья Сахарчук, Ольга Толстенева, Гульнара Дергачева.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Руководители</a:t>
            </a:r>
            <a:endParaRPr lang="ru-RU" dirty="0"/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2664296" cy="406959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u="sng" dirty="0"/>
              <a:t>Галина  </a:t>
            </a:r>
            <a:r>
              <a:rPr lang="ru-RU" i="1" u="sng" dirty="0" err="1"/>
              <a:t>Калитвина</a:t>
            </a:r>
            <a:r>
              <a:rPr lang="ru-RU" i="1" u="sng" dirty="0"/>
              <a:t> </a:t>
            </a:r>
            <a:r>
              <a:rPr lang="ru-RU" dirty="0"/>
              <a:t>– директор, опыт работы в сфере социального обслуживания 14 лет.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u="sng" dirty="0"/>
              <a:t>Вера  Носова </a:t>
            </a:r>
            <a:r>
              <a:rPr lang="ru-RU" dirty="0"/>
              <a:t>– заведующий отделением социального обслуживания на дому, опыт работы в сфере социального обслуживания 13 лет.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50" y="2134339"/>
            <a:ext cx="2372284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5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4.Социальные </a:t>
            </a:r>
            <a:r>
              <a:rPr lang="ru-RU" dirty="0" err="1" smtClean="0"/>
              <a:t>портнеры</a:t>
            </a:r>
            <a:endParaRPr lang="ru-RU" dirty="0"/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1224136" cy="2032066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3356991"/>
            <a:ext cx="3318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Администрация Киселевского сельского поселения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1444877" cy="181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3244334"/>
            <a:ext cx="4070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Администрация города Красный Сулин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2736304" cy="155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7984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Управление социальной защиты населения</a:t>
            </a:r>
          </a:p>
          <a:p>
            <a:r>
              <a:rPr lang="ru-RU" dirty="0"/>
              <a:t> МБУ ЦСО «</a:t>
            </a:r>
            <a:r>
              <a:rPr lang="ru-RU" dirty="0" err="1"/>
              <a:t>ГПВиИ</a:t>
            </a:r>
            <a:r>
              <a:rPr lang="ru-RU" dirty="0"/>
              <a:t>» </a:t>
            </a:r>
            <a:r>
              <a:rPr lang="ru-RU" dirty="0" err="1"/>
              <a:t>Красносулинского</a:t>
            </a:r>
            <a:r>
              <a:rPr lang="ru-RU" dirty="0"/>
              <a:t> района </a:t>
            </a:r>
          </a:p>
        </p:txBody>
      </p:sp>
    </p:spTree>
    <p:extLst>
      <p:ext uri="{BB962C8B-B14F-4D97-AF65-F5344CB8AC3E}">
        <p14:creationId xmlns:p14="http://schemas.microsoft.com/office/powerpoint/2010/main" val="2845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83568" y="1124744"/>
            <a:ext cx="7992888" cy="1812792"/>
          </a:xfrm>
        </p:spPr>
        <p:txBody>
          <a:bodyPr>
            <a:normAutofit fontScale="70000" lnSpcReduction="20000"/>
          </a:bodyPr>
          <a:lstStyle/>
          <a:p>
            <a:pPr marL="0" indent="0" algn="ctr"/>
            <a:r>
              <a:rPr lang="ru-RU" sz="3200" u="sng" dirty="0"/>
              <a:t>ДОХОДЫ ОРГАНИЗАЦИИ:</a:t>
            </a:r>
          </a:p>
          <a:p>
            <a:r>
              <a:rPr lang="ru-RU" dirty="0"/>
              <a:t>Субсидия из регионального бюджета             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8759284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,80</a:t>
            </a:r>
            <a:endParaRPr lang="ru-RU" dirty="0"/>
          </a:p>
          <a:p>
            <a:r>
              <a:rPr lang="ru-RU" dirty="0">
                <a:latin typeface="Franklin Gothic Book" pitchFamily="34" charset="0"/>
                <a:cs typeface="Calibri" pitchFamily="34" charset="0"/>
              </a:rPr>
              <a:t>Субсидия из местного бюджета                       </a:t>
            </a:r>
            <a:r>
              <a:rPr lang="ru-RU" dirty="0" smtClean="0">
                <a:latin typeface="Franklin Gothic Book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25000</a:t>
            </a:r>
            <a:r>
              <a:rPr lang="ru-RU" dirty="0" smtClean="0"/>
              <a:t>,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0</a:t>
            </a:r>
            <a:endParaRPr lang="ru-RU" dirty="0"/>
          </a:p>
          <a:p>
            <a:r>
              <a:rPr lang="ru-RU" u="sng" dirty="0" smtClean="0">
                <a:latin typeface="Franklin Gothic Book" pitchFamily="34" charset="0"/>
                <a:cs typeface="Calibri" pitchFamily="34" charset="0"/>
              </a:rPr>
              <a:t>Платные услуги                                                   </a:t>
            </a:r>
            <a:r>
              <a:rPr lang="ru-RU" u="sng" dirty="0" smtClean="0">
                <a:latin typeface="Calibri" pitchFamily="34" charset="0"/>
                <a:cs typeface="Calibri" pitchFamily="34" charset="0"/>
              </a:rPr>
              <a:t>1700499,0</a:t>
            </a:r>
            <a:endParaRPr lang="ru-RU" u="sng" dirty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     10484783,80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3284984"/>
            <a:ext cx="7488832" cy="2344312"/>
          </a:xfrm>
        </p:spPr>
        <p:txBody>
          <a:bodyPr>
            <a:normAutofit fontScale="70000" lnSpcReduction="20000"/>
          </a:bodyPr>
          <a:lstStyle/>
          <a:p>
            <a:pPr marL="0" indent="0" algn="ctr"/>
            <a:r>
              <a:rPr lang="ru-RU" sz="3200" u="sng" dirty="0"/>
              <a:t>РАСХОДЫ ОРГАНИЗАЦИИ:</a:t>
            </a:r>
          </a:p>
          <a:p>
            <a:r>
              <a:rPr lang="ru-RU" dirty="0"/>
              <a:t>Расходы на оплату труда                                       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10126823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,40</a:t>
            </a:r>
            <a:endParaRPr lang="ru-RU" dirty="0"/>
          </a:p>
          <a:p>
            <a:r>
              <a:rPr lang="ru-RU" dirty="0"/>
              <a:t>Закупка материальных запасов                          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187245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,0</a:t>
            </a:r>
            <a:endParaRPr lang="ru-RU" dirty="0"/>
          </a:p>
          <a:p>
            <a:r>
              <a:rPr lang="ru-RU" u="sng" dirty="0"/>
              <a:t>Оплата работ и услуг                                               </a:t>
            </a:r>
            <a:r>
              <a:rPr lang="ru-RU" u="sng" dirty="0" smtClean="0">
                <a:latin typeface="Calibri" pitchFamily="34" charset="0"/>
                <a:cs typeface="Calibri" pitchFamily="34" charset="0"/>
              </a:rPr>
              <a:t>170715</a:t>
            </a:r>
            <a:r>
              <a:rPr lang="ru-RU" u="sng" dirty="0" smtClean="0">
                <a:latin typeface="Calibri" pitchFamily="34" charset="0"/>
                <a:cs typeface="Calibri" pitchFamily="34" charset="0"/>
              </a:rPr>
              <a:t>,40</a:t>
            </a:r>
            <a:endParaRPr lang="ru-RU" u="sng" dirty="0"/>
          </a:p>
          <a:p>
            <a:r>
              <a:rPr lang="ru-RU" dirty="0" smtClean="0"/>
              <a:t>                                                                               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10484783,80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5.Финансовый отчет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9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87441" y="188640"/>
            <a:ext cx="8229240" cy="638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0000"/>
                </a:solidFill>
                <a:latin typeface="Constantia"/>
              </a:rPr>
              <a:t>6.Волонтерские акции</a:t>
            </a:r>
            <a:endParaRPr lang="ru-RU" sz="3200" b="1" strike="noStrike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09320" y="5528880"/>
            <a:ext cx="86562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3076" name="Picture 4" descr="C:\Users\Master\Desktop\Р Д ВК 2024\aGrbhY3iV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0" y="1364424"/>
            <a:ext cx="21045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ster\Desktop\Р Д ВК 2024\r5zVNTXpTmrRtMoc-A17tXj2F2QpEtaHO0ItyXjbS3cdSgtumKUHZ_B0A2JPgvtKF0GmexGud8_mHBGAa1We7rf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84093"/>
            <a:ext cx="2795502" cy="37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aster\Desktop\Р Д ВК 2024\F7uMAQ6EfY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74" y="1389813"/>
            <a:ext cx="2799730" cy="37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4964" y="5301208"/>
            <a:ext cx="7614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Акция «Помощь солдату».</a:t>
            </a:r>
          </a:p>
          <a:p>
            <a:r>
              <a:rPr lang="ru-RU" dirty="0" smtClean="0"/>
              <a:t>Социальные </a:t>
            </a:r>
            <a:r>
              <a:rPr lang="ru-RU" dirty="0"/>
              <a:t>работники АНО СОН Радуга Доброты собрали гуманитарную помощь участникам СВО к Новому году. Это теплые вещи, окопные свечи и средства гигиены, все это было передано в отделение Единой России </a:t>
            </a:r>
            <a:r>
              <a:rPr lang="ru-RU" dirty="0" err="1"/>
              <a:t>Красносулинского</a:t>
            </a:r>
            <a:r>
              <a:rPr lang="ru-RU" dirty="0"/>
              <a:t> района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</TotalTime>
  <Words>1051</Words>
  <Application>Microsoft Office PowerPoint</Application>
  <PresentationFormat>Экран (4:3)</PresentationFormat>
  <Paragraphs>96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Office Theme</vt:lpstr>
      <vt:lpstr>Углы</vt:lpstr>
      <vt:lpstr>1_Углы</vt:lpstr>
      <vt:lpstr>Автономная некоммерческая организация социального обслуживания населения  «Радуга Доброты» г. Красный Сулин  </vt:lpstr>
      <vt:lpstr>Содержание</vt:lpstr>
      <vt:lpstr>1.Юридическая информация</vt:lpstr>
      <vt:lpstr>Презентация PowerPoint</vt:lpstr>
      <vt:lpstr>Презентация PowerPoint</vt:lpstr>
      <vt:lpstr>Руководители</vt:lpstr>
      <vt:lpstr>4.Социальные портнеры</vt:lpstr>
      <vt:lpstr>5.Финансовый отчет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Социальные работники АНО СОН Радуга Доброты сопровождали ПСУ для прохождения ФЛО</vt:lpstr>
      <vt:lpstr>Презентация PowerPoint</vt:lpstr>
      <vt:lpstr>Презентация PowerPoint</vt:lpstr>
      <vt:lpstr>Коллектив АНО СОН Радуга Доброты поздравлят своих социальных обслуживаемых с юбилеями.</vt:lpstr>
      <vt:lpstr>Директор АНО СОН Радуга Доброты, Глава Администрации Киселевского сельского поселения Каралкин Олег Иванович, директор СДК Ольга Николаевна вручили медали и памятные подарки труженикам тыла ,проживающим на территории поселения. Пожелали здоровья, поблагодарили за труд  в годы ВОВ и участие в нашей общей победе над врагом.</vt:lpstr>
      <vt:lpstr>Социальные работники АНО СОН Радуга Доброты поздравили обслуживаемых пенсионеров с праздником масленницы, было организованно чаепитие и праздничный концерт.</vt:lpstr>
      <vt:lpstr>8. Наши достижения </vt:lpstr>
      <vt:lpstr>Презентация PowerPoint</vt:lpstr>
      <vt:lpstr>АНО СОН Радуга Доброты приняли участие в конкурсе на получение субсидии из бюджета Администрации Красносулинского района, получили субсидию в размере двадцати пяти тысяч рублей.   На полученные средства были приобретены средства технической реабилитации, трости, столики прикроватные, стулья для ванны (для купания). Все  нуждающиеся в ТСР могут обращаться в нашу организацию и по договору получить необходимые средства сроком на шесть месяцев бесплатно.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достижения нашей НКО</dc:title>
  <dc:subject/>
  <dc:creator>Master</dc:creator>
  <dc:description/>
  <cp:lastModifiedBy>Master</cp:lastModifiedBy>
  <cp:revision>43</cp:revision>
  <dcterms:created xsi:type="dcterms:W3CDTF">2023-07-05T15:57:46Z</dcterms:created>
  <dcterms:modified xsi:type="dcterms:W3CDTF">2025-03-31T19:01:33Z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